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79" r:id="rId11"/>
    <p:sldId id="280" r:id="rId12"/>
    <p:sldId id="281" r:id="rId13"/>
    <p:sldId id="283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Веснянка" initials="В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>
        <p:scale>
          <a:sx n="118" d="100"/>
          <a:sy n="118" d="100"/>
        </p:scale>
        <p:origin x="-143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3-10-14T15:24:41.406" idx="1">
    <p:pos x="5563" y="4150"/>
    <p:text>роччный 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BCFAFE-D5C9-4F38-A80A-C7DF43C055A9}" type="datetimeFigureOut">
              <a:rPr lang="ru-RU" smtClean="0"/>
              <a:pPr/>
              <a:t>11.11.2013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E4A996-EC59-4E1E-A4FC-57577FD836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50806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D9976D-9EF8-4AFA-B748-D4031AFA427E}" type="slidenum">
              <a:rPr lang="ru-RU" smtClean="0"/>
              <a:pPr/>
              <a:t>4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7EDEE-A999-4225-927D-14AD137ECBB6}" type="datetimeFigureOut">
              <a:rPr lang="ru-RU" smtClean="0"/>
              <a:pPr/>
              <a:t>11.11.2013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1B9E7-4DD1-45EE-A083-C2B0E996E5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7EDEE-A999-4225-927D-14AD137ECBB6}" type="datetimeFigureOut">
              <a:rPr lang="ru-RU" smtClean="0"/>
              <a:pPr/>
              <a:t>11.11.2013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1B9E7-4DD1-45EE-A083-C2B0E996E5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7EDEE-A999-4225-927D-14AD137ECBB6}" type="datetimeFigureOut">
              <a:rPr lang="ru-RU" smtClean="0"/>
              <a:pPr/>
              <a:t>11.11.2013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1B9E7-4DD1-45EE-A083-C2B0E996E5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7EDEE-A999-4225-927D-14AD137ECBB6}" type="datetimeFigureOut">
              <a:rPr lang="ru-RU" smtClean="0"/>
              <a:pPr/>
              <a:t>11.11.2013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1B9E7-4DD1-45EE-A083-C2B0E996E5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7EDEE-A999-4225-927D-14AD137ECBB6}" type="datetimeFigureOut">
              <a:rPr lang="ru-RU" smtClean="0"/>
              <a:pPr/>
              <a:t>11.11.2013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1B9E7-4DD1-45EE-A083-C2B0E996E5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7EDEE-A999-4225-927D-14AD137ECBB6}" type="datetimeFigureOut">
              <a:rPr lang="ru-RU" smtClean="0"/>
              <a:pPr/>
              <a:t>11.11.2013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1B9E7-4DD1-45EE-A083-C2B0E996E5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7EDEE-A999-4225-927D-14AD137ECBB6}" type="datetimeFigureOut">
              <a:rPr lang="ru-RU" smtClean="0"/>
              <a:pPr/>
              <a:t>11.11.2013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1B9E7-4DD1-45EE-A083-C2B0E996E5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7EDEE-A999-4225-927D-14AD137ECBB6}" type="datetimeFigureOut">
              <a:rPr lang="ru-RU" smtClean="0"/>
              <a:pPr/>
              <a:t>11.11.2013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1B9E7-4DD1-45EE-A083-C2B0E996E5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7EDEE-A999-4225-927D-14AD137ECBB6}" type="datetimeFigureOut">
              <a:rPr lang="ru-RU" smtClean="0"/>
              <a:pPr/>
              <a:t>11.11.2013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1B9E7-4DD1-45EE-A083-C2B0E996E5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7EDEE-A999-4225-927D-14AD137ECBB6}" type="datetimeFigureOut">
              <a:rPr lang="ru-RU" smtClean="0"/>
              <a:pPr/>
              <a:t>11.11.2013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1B9E7-4DD1-45EE-A083-C2B0E996E5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7EDEE-A999-4225-927D-14AD137ECBB6}" type="datetimeFigureOut">
              <a:rPr lang="ru-RU" smtClean="0"/>
              <a:pPr/>
              <a:t>11.11.2013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1B9E7-4DD1-45EE-A083-C2B0E996E5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7EDEE-A999-4225-927D-14AD137ECBB6}" type="datetimeFigureOut">
              <a:rPr lang="ru-RU" smtClean="0"/>
              <a:pPr/>
              <a:t>11.11.2013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C1B9E7-4DD1-45EE-A083-C2B0E996E5E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mages.yandex.ru/yandsearch?source=wiz&amp;fp=1&amp;img_url=http://www.chitalnya.ru/upload/331/17265728116035.jpg&amp;p=1&amp;text=%D0%BA%D0%B0%D1%80%D1%82%D0%B8%D0%BD%D0%BA%D0%B8%20%D0%BE%D1%81%D0%B5%D0%BD%D0%B8%20%D0%B4%D0%BB%D1%8F%20%D0%94%D0%9E%D0%A3&amp;noreask=1&amp;pos=36&amp;lr=213&amp;rpt=simage&amp;nojs=1" TargetMode="Externa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56793"/>
            <a:ext cx="7772400" cy="2448272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rgbClr val="0033CC"/>
                </a:solidFill>
              </a:rPr>
              <a:t/>
            </a:r>
            <a:br>
              <a:rPr lang="ru-RU" sz="3200" b="1" dirty="0" smtClean="0">
                <a:solidFill>
                  <a:srgbClr val="0033CC"/>
                </a:solidFill>
              </a:rPr>
            </a:br>
            <a:r>
              <a:rPr lang="ru-RU" sz="3200" b="1" dirty="0" smtClean="0">
                <a:solidFill>
                  <a:srgbClr val="0033CC"/>
                </a:solidFill>
              </a:rPr>
              <a:t>Краткосрочный проект в подготовительной группе </a:t>
            </a:r>
            <a:r>
              <a:rPr lang="ru-RU" sz="3200" b="1" dirty="0" smtClean="0">
                <a:solidFill>
                  <a:srgbClr val="0033CC"/>
                </a:solidFill>
              </a:rPr>
              <a:t>с ФФНР в </a:t>
            </a:r>
            <a:r>
              <a:rPr lang="ru-RU" sz="3200" b="1" dirty="0" smtClean="0">
                <a:solidFill>
                  <a:srgbClr val="0033CC"/>
                </a:solidFill>
              </a:rPr>
              <a:t>рамках реализации образовательной области «Познание»</a:t>
            </a:r>
            <a:endParaRPr lang="ru-RU" sz="3200" b="1" dirty="0">
              <a:solidFill>
                <a:srgbClr val="0033CC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5229200"/>
            <a:ext cx="8784976" cy="1628800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tx1"/>
                </a:solidFill>
              </a:rPr>
              <a:t> </a:t>
            </a:r>
            <a:endParaRPr lang="ru-RU" sz="2000" b="1" dirty="0" smtClean="0">
              <a:solidFill>
                <a:schemeClr val="tx1"/>
              </a:solidFill>
            </a:endParaRPr>
          </a:p>
          <a:p>
            <a:r>
              <a:rPr lang="ru-RU" sz="2000" b="1" dirty="0" smtClean="0">
                <a:solidFill>
                  <a:schemeClr val="tx1"/>
                </a:solidFill>
              </a:rPr>
              <a:t>2013г.</a:t>
            </a:r>
          </a:p>
          <a:p>
            <a:pPr algn="l"/>
            <a:endParaRPr lang="ru-RU" sz="2000" b="1" dirty="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2195737" y="332656"/>
            <a:ext cx="4680520" cy="92333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Arial Black" pitchFamily="34" charset="0"/>
              </a:rPr>
              <a:t>П р о е к т</a:t>
            </a:r>
            <a:endParaRPr lang="ru-RU" sz="5400" b="1" cap="none" spc="0" dirty="0">
              <a:ln w="11430">
                <a:gradFill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a:ln>
              <a:solidFill>
                <a:srgbClr val="002060"/>
              </a:solidFill>
              <a:effectLst>
                <a:outerShdw blurRad="80000" dist="40000" dir="5040000" algn="tl">
                  <a:schemeClr val="tx1">
                    <a:lumMod val="50000"/>
                    <a:lumOff val="50000"/>
                    <a:alpha val="30000"/>
                  </a:schemeClr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725470"/>
          </a:xfrm>
        </p:spPr>
        <p:txBody>
          <a:bodyPr>
            <a:normAutofit fontScale="90000"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sz="3200" b="1" cap="all" dirty="0" smtClean="0">
                <a:ln>
                  <a:solidFill>
                    <a:srgbClr val="7030A0"/>
                  </a:solidFill>
                </a:ln>
                <a:solidFill>
                  <a:srgbClr val="A01C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Организация работы по теме проекта</a:t>
            </a:r>
            <a:br>
              <a:rPr lang="ru-RU" sz="3200" b="1" cap="all" dirty="0" smtClean="0">
                <a:ln>
                  <a:solidFill>
                    <a:srgbClr val="7030A0"/>
                  </a:solidFill>
                </a:ln>
                <a:solidFill>
                  <a:srgbClr val="A01C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endParaRPr lang="ru-RU" sz="3200" b="1" cap="all" dirty="0">
              <a:ln>
                <a:solidFill>
                  <a:srgbClr val="7030A0"/>
                </a:solidFill>
              </a:ln>
              <a:solidFill>
                <a:srgbClr val="A01CA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929222"/>
          </a:xfrm>
        </p:spPr>
        <p:txBody>
          <a:bodyPr>
            <a:normAutofit/>
          </a:bodyPr>
          <a:lstStyle/>
          <a:p>
            <a:pPr algn="just"/>
            <a:r>
              <a:rPr lang="ru-RU" sz="2000" b="1" dirty="0" smtClean="0"/>
              <a:t>Анализ знаний, умений, навыков детей  для подведения итогов  по выполнению цели и задач, запланированных в проекте, (промежуточный и заключительный этап мониторинга).</a:t>
            </a:r>
          </a:p>
          <a:p>
            <a:pPr algn="just">
              <a:buNone/>
            </a:pPr>
            <a:r>
              <a:rPr lang="en-US" b="1" dirty="0" smtClean="0"/>
              <a:t>    II</a:t>
            </a:r>
            <a:r>
              <a:rPr lang="ru-RU" b="1" dirty="0" smtClean="0"/>
              <a:t> этап</a:t>
            </a:r>
          </a:p>
          <a:p>
            <a:pPr algn="just"/>
            <a:r>
              <a:rPr lang="ru-RU" sz="2000" b="1" dirty="0" smtClean="0"/>
              <a:t>Совместное составление специалистами детского сада перспективного тематического планирования для реализации проекта</a:t>
            </a:r>
            <a:r>
              <a:rPr lang="en-US" sz="2000" b="1" dirty="0" smtClean="0"/>
              <a:t> (</a:t>
            </a:r>
            <a:r>
              <a:rPr lang="ru-RU" sz="2000" b="1" dirty="0" smtClean="0"/>
              <a:t>«системная паутинка»).</a:t>
            </a:r>
          </a:p>
          <a:p>
            <a:pPr algn="just">
              <a:buNone/>
            </a:pPr>
            <a:r>
              <a:rPr lang="en-US" b="1" dirty="0" smtClean="0"/>
              <a:t>    III</a:t>
            </a:r>
            <a:r>
              <a:rPr lang="ru-RU" b="1" dirty="0" smtClean="0"/>
              <a:t>этап</a:t>
            </a:r>
          </a:p>
          <a:p>
            <a:pPr algn="just"/>
            <a:r>
              <a:rPr lang="ru-RU" sz="2200" b="1" dirty="0" smtClean="0"/>
              <a:t>Анализ знаний, умений, навыков детей в соответствии с требованиями программ (первый этап мониторинга).</a:t>
            </a:r>
          </a:p>
          <a:p>
            <a:pPr algn="just"/>
            <a:r>
              <a:rPr lang="ru-RU" sz="2200" b="1" dirty="0" smtClean="0"/>
              <a:t>По результатам  мониторинга выбор темы, цели и задач проекта.</a:t>
            </a:r>
          </a:p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55576" y="857232"/>
            <a:ext cx="11462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/>
              <a:t>I</a:t>
            </a:r>
            <a:r>
              <a:rPr lang="ru-RU" sz="3200" b="1" dirty="0" smtClean="0"/>
              <a:t> этап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/>
          <a:lstStyle/>
          <a:p>
            <a:r>
              <a:rPr lang="ru-RU" b="1" cap="all" dirty="0" smtClean="0">
                <a:ln>
                  <a:solidFill>
                    <a:srgbClr val="7030A0"/>
                  </a:solidFill>
                </a:ln>
                <a:solidFill>
                  <a:srgbClr val="A01C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«СИСТЕМНАЯ  ПАУТИНКА»</a:t>
            </a:r>
            <a:r>
              <a:rPr lang="ru-RU" sz="2000" b="1" cap="all" dirty="0" smtClean="0">
                <a:ln>
                  <a:solidFill>
                    <a:srgbClr val="7030A0"/>
                  </a:solidFill>
                </a:ln>
                <a:solidFill>
                  <a:srgbClr val="0000FF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 Black" pitchFamily="34" charset="0"/>
              </a:rPr>
              <a:t/>
            </a:r>
            <a:br>
              <a:rPr lang="ru-RU" sz="2000" b="1" cap="all" dirty="0" smtClean="0">
                <a:ln>
                  <a:solidFill>
                    <a:srgbClr val="7030A0"/>
                  </a:solidFill>
                </a:ln>
                <a:solidFill>
                  <a:srgbClr val="0000FF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 Black" pitchFamily="34" charset="0"/>
              </a:rPr>
            </a:br>
            <a:r>
              <a:rPr lang="ru-RU" sz="2000" i="1" cap="all" dirty="0" smtClean="0">
                <a:ln>
                  <a:solidFill>
                    <a:srgbClr val="7030A0"/>
                  </a:solidFill>
                </a:ln>
                <a:solidFill>
                  <a:srgbClr val="0000FF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lt"/>
              </a:rPr>
              <a:t>(ШАБЛОН ПЛАНИРОВАНИЯ ДЕЯТЕЛЬНОСТИ </a:t>
            </a:r>
            <a:br>
              <a:rPr lang="ru-RU" sz="2000" i="1" cap="all" dirty="0" smtClean="0">
                <a:ln>
                  <a:solidFill>
                    <a:srgbClr val="7030A0"/>
                  </a:solidFill>
                </a:ln>
                <a:solidFill>
                  <a:srgbClr val="0000FF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lt"/>
              </a:rPr>
            </a:br>
            <a:r>
              <a:rPr lang="ru-RU" sz="2000" i="1" cap="all" dirty="0" smtClean="0">
                <a:ln>
                  <a:solidFill>
                    <a:srgbClr val="7030A0"/>
                  </a:solidFill>
                </a:ln>
                <a:solidFill>
                  <a:srgbClr val="0000FF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lt"/>
              </a:rPr>
              <a:t>ПО ПРОЕКТУ ДЛЯ ДЕТЕЙ</a:t>
            </a:r>
            <a:r>
              <a:rPr lang="ru-RU" sz="2000" i="1" cap="all" dirty="0" smtClean="0">
                <a:ln>
                  <a:solidFill>
                    <a:srgbClr val="7030A0"/>
                  </a:solidFill>
                </a:ln>
                <a:solidFill>
                  <a:srgbClr val="0000FF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И ВЗРОСЛЫХ</a:t>
            </a:r>
            <a:r>
              <a:rPr lang="ru-RU" sz="2000" i="1" cap="all" dirty="0" smtClean="0">
                <a:ln>
                  <a:solidFill>
                    <a:srgbClr val="7030A0"/>
                  </a:solidFill>
                </a:ln>
                <a:solidFill>
                  <a:srgbClr val="0000FF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lt"/>
              </a:rPr>
              <a:t>)</a:t>
            </a:r>
            <a:endParaRPr lang="ru-RU" i="1" dirty="0">
              <a:latin typeface="+mn-lt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 dirty="0" smtClean="0"/>
          </a:p>
          <a:p>
            <a:r>
              <a:rPr lang="ru-RU" b="1" dirty="0" smtClean="0"/>
              <a:t>ЧТО МЫ ЗНАЕМ ПО ТЕМЕ ПРОЕКТА?</a:t>
            </a:r>
          </a:p>
          <a:p>
            <a:endParaRPr lang="en-US" b="1" dirty="0" smtClean="0"/>
          </a:p>
          <a:p>
            <a:r>
              <a:rPr lang="ru-RU" b="1" dirty="0" smtClean="0"/>
              <a:t>ЧТО ХОТИМ УЗНАТЬ?</a:t>
            </a:r>
            <a:endParaRPr lang="en-US" b="1" dirty="0" smtClean="0"/>
          </a:p>
          <a:p>
            <a:endParaRPr lang="ru-RU" b="1" dirty="0" smtClean="0"/>
          </a:p>
          <a:p>
            <a:r>
              <a:rPr lang="ru-RU" b="1" dirty="0" smtClean="0"/>
              <a:t>ЧТО НУЖНО ДЛЯ ЭТОГО СДЕЛАТЬ?</a:t>
            </a:r>
          </a:p>
          <a:p>
            <a:endParaRPr lang="ru-RU" dirty="0"/>
          </a:p>
        </p:txBody>
      </p:sp>
      <p:cxnSp>
        <p:nvCxnSpPr>
          <p:cNvPr id="7" name="Прямая со стрелкой 6"/>
          <p:cNvCxnSpPr/>
          <p:nvPr/>
        </p:nvCxnSpPr>
        <p:spPr>
          <a:xfrm rot="10800000" flipV="1">
            <a:off x="611560" y="2636912"/>
            <a:ext cx="6482308" cy="864096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10800000" flipV="1">
            <a:off x="685580" y="3789040"/>
            <a:ext cx="3816000" cy="936104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5135833"/>
              </p:ext>
            </p:extLst>
          </p:nvPr>
        </p:nvGraphicFramePr>
        <p:xfrm>
          <a:off x="785786" y="214290"/>
          <a:ext cx="7929618" cy="69032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5418"/>
                <a:gridCol w="5264200"/>
              </a:tblGrid>
              <a:tr h="313599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Перспективный план работы с детьми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359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Разделы работы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Основное содержание</a:t>
                      </a:r>
                      <a:endParaRPr lang="ru-RU" dirty="0"/>
                    </a:p>
                  </a:txBody>
                  <a:tcPr/>
                </a:tc>
              </a:tr>
              <a:tr h="4076787">
                <a:tc>
                  <a:txBody>
                    <a:bodyPr/>
                    <a:lstStyle/>
                    <a:p>
                      <a:r>
                        <a:rPr lang="ru-RU" dirty="0" smtClean="0"/>
                        <a:t>Образовательная</a:t>
                      </a:r>
                      <a:r>
                        <a:rPr lang="ru-RU" baseline="0" dirty="0" smtClean="0"/>
                        <a:t> область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Коммуникация</a:t>
                      </a:r>
                      <a:r>
                        <a:rPr lang="ru-RU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: Создание</a:t>
                      </a:r>
                      <a:r>
                        <a:rPr lang="ru-RU" baseline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 проектов на тему:</a:t>
                      </a:r>
                      <a:endParaRPr lang="ru-RU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  <a:p>
                      <a:r>
                        <a:rPr lang="ru-RU" dirty="0" smtClean="0"/>
                        <a:t>«В гостях у дерева», «Деревья»</a:t>
                      </a:r>
                    </a:p>
                    <a:p>
                      <a:endParaRPr lang="ru-RU" dirty="0" smtClean="0"/>
                    </a:p>
                    <a:p>
                      <a:r>
                        <a:rPr lang="ru-RU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Художественное</a:t>
                      </a:r>
                      <a:r>
                        <a:rPr lang="ru-RU" baseline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 творчество</a:t>
                      </a:r>
                    </a:p>
                    <a:p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Аппликация 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: «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Смешанный лес».</a:t>
                      </a:r>
                    </a:p>
                    <a:p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Рисование: 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«Пасмурный осенний день», «Деревья осенью», «Я шагаю по осеннему ковру из листьев».</a:t>
                      </a:r>
                    </a:p>
                    <a:p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Лепка 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:«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Осенний лес».</a:t>
                      </a:r>
                    </a:p>
                    <a:p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Конструирование:  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«</a:t>
                      </a:r>
                      <a:r>
                        <a:rPr lang="ru-RU" baseline="0" dirty="0" err="1" smtClean="0">
                          <a:solidFill>
                            <a:schemeClr val="tx1"/>
                          </a:solidFill>
                        </a:rPr>
                        <a:t>Лесовичок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», «Волшебный лес».</a:t>
                      </a:r>
                    </a:p>
                    <a:p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Чтение художественной литературы 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: «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Люблю берёзку русскую», «Осень наступила»</a:t>
                      </a:r>
                    </a:p>
                    <a:p>
                      <a:endParaRPr lang="ru-RU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baseline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Музыка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Хоровод «Берёзка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», музыкальный досуг: « Осень в гости к нам пришла»</a:t>
                      </a:r>
                      <a:endParaRPr lang="ru-RU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ru-RU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Конкурс </a:t>
                      </a:r>
                    </a:p>
                    <a:p>
                      <a:pPr algn="l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Создание букетов, гирлянд из осенних листьев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34090">
                <a:tc gridSpan="2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4090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None/>
                      </a:pP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422752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4800" dirty="0" smtClean="0"/>
              <a:t>Спасибо за внимание</a:t>
            </a:r>
            <a:endParaRPr lang="ru-RU" sz="4800" dirty="0"/>
          </a:p>
        </p:txBody>
      </p:sp>
      <p:pic>
        <p:nvPicPr>
          <p:cNvPr id="5" name="Содержимое 4" descr="http://im2-tub-ru.yandex.net/i?id=155235098-57-72&amp;n=21">
            <a:hlinkClick r:id="rId2" tgtFrame="_blank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4810" y="1142984"/>
            <a:ext cx="4735452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4437113"/>
          </a:xfrm>
        </p:spPr>
        <p:txBody>
          <a:bodyPr>
            <a:normAutofit/>
          </a:bodyPr>
          <a:lstStyle/>
          <a:p>
            <a:r>
              <a:rPr lang="ru-RU" sz="2200" b="1" dirty="0" smtClean="0"/>
              <a:t>.</a:t>
            </a:r>
            <a:endParaRPr lang="ru-RU" sz="22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620688"/>
            <a:ext cx="6400800" cy="5400600"/>
          </a:xfrm>
          <a:ln>
            <a:noFill/>
            <a:prstDash val="dashDot"/>
          </a:ln>
          <a:scene3d>
            <a:camera prst="orthographicFront"/>
            <a:lightRig rig="threePt" dir="t"/>
          </a:scene3d>
          <a:sp3d>
            <a:bevelT prst="convex"/>
          </a:sp3d>
        </p:spPr>
        <p:txBody>
          <a:bodyPr/>
          <a:lstStyle/>
          <a:p>
            <a:endParaRPr lang="ru-RU" sz="800" b="1" dirty="0" smtClean="0">
              <a:solidFill>
                <a:srgbClr val="002060"/>
              </a:solidFill>
            </a:endParaRPr>
          </a:p>
          <a:p>
            <a:pPr algn="ctr"/>
            <a:r>
              <a:rPr lang="ru-RU" b="1" dirty="0" smtClean="0">
                <a:solidFill>
                  <a:srgbClr val="0033CC"/>
                </a:solidFill>
              </a:rPr>
              <a:t>Название  краткосрочного проекта:</a:t>
            </a:r>
          </a:p>
          <a:p>
            <a:pPr algn="ctr"/>
            <a:endParaRPr lang="ru-RU" b="1" dirty="0" smtClean="0">
              <a:solidFill>
                <a:srgbClr val="0033CC"/>
              </a:solidFill>
            </a:endParaRPr>
          </a:p>
          <a:p>
            <a:pPr algn="ctr"/>
            <a:endParaRPr lang="ru-RU" b="1" dirty="0" smtClean="0">
              <a:solidFill>
                <a:srgbClr val="0033CC"/>
              </a:solidFill>
            </a:endParaRPr>
          </a:p>
          <a:p>
            <a:pPr algn="ctr"/>
            <a:endParaRPr lang="ru-RU" b="1" dirty="0" smtClean="0">
              <a:solidFill>
                <a:srgbClr val="0033CC"/>
              </a:solidFill>
            </a:endParaRPr>
          </a:p>
          <a:p>
            <a:pPr algn="ctr"/>
            <a:endParaRPr lang="ru-RU" b="1" dirty="0" smtClean="0">
              <a:solidFill>
                <a:srgbClr val="0033CC"/>
              </a:solidFill>
            </a:endParaRPr>
          </a:p>
          <a:p>
            <a:endParaRPr lang="ru-RU" b="1" dirty="0" smtClean="0">
              <a:solidFill>
                <a:srgbClr val="002060"/>
              </a:solidFill>
            </a:endParaRPr>
          </a:p>
          <a:p>
            <a:endParaRPr lang="ru-RU" b="1" dirty="0">
              <a:gradFill flip="none" rotWithShape="1"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</a:endParaRPr>
          </a:p>
        </p:txBody>
      </p:sp>
      <p:sp>
        <p:nvSpPr>
          <p:cNvPr id="1027" name="WordArt 3"/>
          <p:cNvSpPr>
            <a:spLocks noChangeArrowheads="1" noChangeShapeType="1" noTextEdit="1"/>
          </p:cNvSpPr>
          <p:nvPr/>
        </p:nvSpPr>
        <p:spPr bwMode="auto">
          <a:xfrm>
            <a:off x="899592" y="1772816"/>
            <a:ext cx="7488832" cy="2160240"/>
          </a:xfrm>
          <a:prstGeom prst="rect">
            <a:avLst/>
          </a:prstGeom>
          <a:ln>
            <a:noFill/>
          </a:ln>
          <a:effectLst>
            <a:reflection blurRad="6350" stA="50000" endA="300" endPos="90000" dir="5400000" sy="-100000" algn="bl" rotWithShape="0"/>
          </a:effectLst>
        </p:spPr>
        <p:txBody>
          <a:bodyPr wrap="none" fromWordArt="1">
            <a:prstTxWarp prst="textPlain">
              <a:avLst>
                <a:gd name="adj" fmla="val 50344"/>
              </a:avLst>
            </a:prstTxWarp>
          </a:bodyPr>
          <a:lstStyle/>
          <a:p>
            <a:pPr algn="ctr" rtl="0"/>
            <a:endParaRPr lang="ru-RU" sz="3600" b="1" kern="10" dirty="0" smtClean="0">
              <a:ln w="12700">
                <a:solidFill>
                  <a:srgbClr val="000000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Arial Black"/>
            </a:endParaRPr>
          </a:p>
          <a:p>
            <a:pPr algn="ctr" rtl="0"/>
            <a:r>
              <a:rPr lang="ru-RU" sz="3600" b="1" kern="10" spc="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/>
              </a:rPr>
              <a:t>«Деревья и кустарники наших лесов»</a:t>
            </a:r>
          </a:p>
          <a:p>
            <a:pPr algn="ctr" rtl="0"/>
            <a:endParaRPr lang="ru-RU" sz="3600" kern="10" spc="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6600"/>
              </a:soli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277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rgbClr val="167111"/>
                </a:solidFill>
                <a:latin typeface="Arial Black" pitchFamily="34" charset="0"/>
              </a:rPr>
              <a:t/>
            </a:r>
            <a:br>
              <a:rPr lang="ru-RU" sz="3600" b="1" dirty="0" smtClean="0">
                <a:solidFill>
                  <a:srgbClr val="167111"/>
                </a:solidFill>
                <a:latin typeface="Arial Black" pitchFamily="34" charset="0"/>
              </a:rPr>
            </a:br>
            <a:r>
              <a:rPr lang="ru-RU" sz="3600" b="1" dirty="0" smtClean="0">
                <a:solidFill>
                  <a:srgbClr val="167111"/>
                </a:solidFill>
                <a:latin typeface="Arial Black" pitchFamily="34" charset="0"/>
              </a:rPr>
              <a:t/>
            </a:r>
            <a:br>
              <a:rPr lang="ru-RU" sz="3600" b="1" dirty="0" smtClean="0">
                <a:solidFill>
                  <a:srgbClr val="167111"/>
                </a:solidFill>
                <a:latin typeface="Arial Black" pitchFamily="34" charset="0"/>
              </a:rPr>
            </a:br>
            <a:r>
              <a:rPr lang="ru-RU" sz="3600" b="1" dirty="0" smtClean="0">
                <a:solidFill>
                  <a:srgbClr val="167111"/>
                </a:solidFill>
                <a:latin typeface="Arial Black" pitchFamily="34" charset="0"/>
              </a:rPr>
              <a:t/>
            </a:r>
            <a:br>
              <a:rPr lang="ru-RU" sz="3600" b="1" dirty="0" smtClean="0">
                <a:solidFill>
                  <a:srgbClr val="167111"/>
                </a:solidFill>
                <a:latin typeface="Arial Black" pitchFamily="34" charset="0"/>
              </a:rPr>
            </a:br>
            <a:r>
              <a:rPr lang="ru-RU" sz="3600" b="1" dirty="0" smtClean="0">
                <a:solidFill>
                  <a:srgbClr val="FF0000"/>
                </a:solidFill>
                <a:latin typeface="Arial Black" pitchFamily="34" charset="0"/>
              </a:rPr>
              <a:t>Обоснование темы проекта «Деревья и кустарники наших лесов»</a:t>
            </a:r>
            <a:br>
              <a:rPr lang="ru-RU" sz="3600" b="1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sz="3600" b="1" dirty="0" smtClean="0">
                <a:solidFill>
                  <a:srgbClr val="167111"/>
                </a:solidFill>
                <a:latin typeface="Arial Black" pitchFamily="34" charset="0"/>
              </a:rPr>
              <a:t/>
            </a:r>
            <a:br>
              <a:rPr lang="ru-RU" sz="3600" b="1" dirty="0" smtClean="0">
                <a:solidFill>
                  <a:srgbClr val="167111"/>
                </a:solidFill>
                <a:latin typeface="Arial Black" pitchFamily="34" charset="0"/>
              </a:rPr>
            </a:br>
            <a:endParaRPr lang="ru-RU" sz="3600" b="1" dirty="0">
              <a:solidFill>
                <a:srgbClr val="167111"/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628800"/>
            <a:ext cx="8712968" cy="4729158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sz="4000" b="1" dirty="0" smtClean="0">
                <a:solidFill>
                  <a:srgbClr val="167111"/>
                </a:solidFill>
                <a:latin typeface="Arial Black" pitchFamily="34" charset="0"/>
              </a:rPr>
              <a:t>Традиционные формы </a:t>
            </a:r>
          </a:p>
          <a:p>
            <a:pPr algn="ctr">
              <a:buNone/>
            </a:pPr>
            <a:r>
              <a:rPr lang="ru-RU" sz="4000" b="1" dirty="0" smtClean="0">
                <a:solidFill>
                  <a:srgbClr val="167111"/>
                </a:solidFill>
                <a:latin typeface="Arial Black" pitchFamily="34" charset="0"/>
              </a:rPr>
              <a:t>взаимодействия с семьёй:</a:t>
            </a:r>
            <a:endParaRPr lang="ru-RU" sz="4000" dirty="0" smtClean="0"/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Знакомство с семьёй (встречи-знакомства, анкетирование)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Родительские </a:t>
            </a:r>
            <a:r>
              <a:rPr lang="ru-RU" dirty="0" smtClean="0"/>
              <a:t>собрания (</a:t>
            </a:r>
            <a:r>
              <a:rPr lang="ru-RU" dirty="0" err="1" smtClean="0"/>
              <a:t>общие,групповые</a:t>
            </a:r>
            <a:r>
              <a:rPr lang="ru-RU" dirty="0" smtClean="0"/>
              <a:t>), КВН, круглые столы</a:t>
            </a:r>
            <a:endParaRPr lang="ru-RU" dirty="0" smtClean="0"/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 </a:t>
            </a:r>
            <a:r>
              <a:rPr lang="ru-RU" dirty="0" smtClean="0"/>
              <a:t>Консультации (групповые и индивидуальные)</a:t>
            </a:r>
            <a:endParaRPr lang="ru-RU" dirty="0" smtClean="0"/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Информационные стенды (печатные материалы; фотоальбомы)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Организация выставок детского творчества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Папка для родителей с  рекомендациями по взаимодействию с ребёнком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Приглашение родителей на детские досуги</a:t>
            </a:r>
          </a:p>
          <a:p>
            <a:pPr marL="0" indent="0">
              <a:buNone/>
            </a:pPr>
            <a:r>
              <a:rPr lang="ru-RU" dirty="0" smtClean="0"/>
              <a:t>Инновационные формы: создание </a:t>
            </a:r>
            <a:r>
              <a:rPr lang="ru-RU" dirty="0" smtClean="0"/>
              <a:t>проектов( проектная деятельность)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27687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Black" pitchFamily="34" charset="0"/>
              </a:rPr>
              <a:t>Причина создания новых форм взаимодействия с семьями детей, посещающих речевую группу.</a:t>
            </a:r>
            <a:endParaRPr lang="ru-RU" sz="3600" dirty="0">
              <a:solidFill>
                <a:schemeClr val="tx1">
                  <a:lumMod val="65000"/>
                  <a:lumOff val="35000"/>
                </a:schemeClr>
              </a:solidFill>
              <a:latin typeface="Arial Black" pitchFamily="34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3983047"/>
          </a:xfrm>
        </p:spPr>
        <p:txBody>
          <a:bodyPr>
            <a:normAutofit fontScale="92500"/>
          </a:bodyPr>
          <a:lstStyle/>
          <a:p>
            <a:pPr lvl="0" algn="just"/>
            <a:r>
              <a:rPr lang="ru-RU" b="1" dirty="0" smtClean="0">
                <a:solidFill>
                  <a:srgbClr val="C00000"/>
                </a:solidFill>
              </a:rPr>
              <a:t>При использовании традиционных форм взаимодействия, родители часто остаются посторонними наблюдателями, а не активными  участниками коррекционно-образовательного процесса.</a:t>
            </a:r>
          </a:p>
          <a:p>
            <a:pPr lvl="0" algn="just"/>
            <a:r>
              <a:rPr lang="ru-RU" b="1" dirty="0" smtClean="0">
                <a:solidFill>
                  <a:srgbClr val="C00000"/>
                </a:solidFill>
              </a:rPr>
              <a:t>При использовании инновационных форм родители - активные участники коррекционно-образовательного процесса.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0033CC"/>
                </a:solidFill>
                <a:latin typeface="Arial Black" pitchFamily="34" charset="0"/>
              </a:rPr>
              <a:t>Планирование проекта</a:t>
            </a:r>
            <a:endParaRPr lang="ru-RU" sz="3200" b="1" dirty="0">
              <a:solidFill>
                <a:srgbClr val="0033CC"/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58204" cy="5592114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ru-RU" sz="6600" b="1" dirty="0" smtClean="0">
                <a:solidFill>
                  <a:srgbClr val="0033CC"/>
                </a:solidFill>
                <a:latin typeface="+mj-lt"/>
              </a:rPr>
              <a:t>Тип проекта:    </a:t>
            </a:r>
            <a:r>
              <a:rPr lang="ru-RU" sz="6600" b="1" dirty="0" smtClean="0">
                <a:latin typeface="+mj-lt"/>
              </a:rPr>
              <a:t>познавательно</a:t>
            </a:r>
            <a:r>
              <a:rPr lang="en-US" sz="6600" b="1" dirty="0" smtClean="0">
                <a:latin typeface="+mj-lt"/>
              </a:rPr>
              <a:t> – </a:t>
            </a:r>
            <a:r>
              <a:rPr lang="ru-RU" sz="6600" b="1" dirty="0" smtClean="0">
                <a:latin typeface="+mj-lt"/>
              </a:rPr>
              <a:t>игровой</a:t>
            </a:r>
          </a:p>
          <a:p>
            <a:pPr algn="just">
              <a:lnSpc>
                <a:spcPct val="120000"/>
              </a:lnSpc>
            </a:pPr>
            <a:r>
              <a:rPr lang="ru-RU" sz="6600" b="1" dirty="0" smtClean="0">
                <a:solidFill>
                  <a:srgbClr val="0033CC"/>
                </a:solidFill>
                <a:latin typeface="+mj-lt"/>
              </a:rPr>
              <a:t>Характер проекта:  </a:t>
            </a:r>
            <a:r>
              <a:rPr lang="ru-RU" sz="6600" b="1" dirty="0" smtClean="0">
                <a:latin typeface="+mj-lt"/>
              </a:rPr>
              <a:t>внутренний</a:t>
            </a:r>
          </a:p>
          <a:p>
            <a:pPr algn="just"/>
            <a:r>
              <a:rPr lang="ru-RU" sz="6600" b="1" dirty="0" smtClean="0">
                <a:solidFill>
                  <a:srgbClr val="0033CC"/>
                </a:solidFill>
                <a:latin typeface="+mj-lt"/>
              </a:rPr>
              <a:t>Продолжительность проекта:  </a:t>
            </a:r>
            <a:r>
              <a:rPr lang="ru-RU" sz="6600" b="1" dirty="0" smtClean="0">
                <a:latin typeface="+mj-lt"/>
              </a:rPr>
              <a:t>краткосрочный </a:t>
            </a:r>
          </a:p>
          <a:p>
            <a:pPr algn="just"/>
            <a:r>
              <a:rPr lang="ru-RU" sz="6600" b="1" dirty="0" smtClean="0">
                <a:solidFill>
                  <a:srgbClr val="0033CC"/>
                </a:solidFill>
                <a:latin typeface="+mj-lt"/>
              </a:rPr>
              <a:t>Предмет исследования:   </a:t>
            </a:r>
            <a:r>
              <a:rPr lang="ru-RU" sz="6600" b="1" dirty="0" smtClean="0">
                <a:latin typeface="+mj-lt"/>
              </a:rPr>
              <a:t>деревья и кустарники наших лесов (берёза, дуб, липа, клен, рябина, шиповник, волчье лыко, малина, крушина, бересклет)</a:t>
            </a:r>
          </a:p>
          <a:p>
            <a:pPr algn="just"/>
            <a:r>
              <a:rPr lang="ru-RU" sz="6600" b="1" dirty="0" smtClean="0">
                <a:solidFill>
                  <a:srgbClr val="0033CC"/>
                </a:solidFill>
                <a:latin typeface="+mj-lt"/>
              </a:rPr>
              <a:t>Предполагаемый результат: </a:t>
            </a:r>
          </a:p>
          <a:p>
            <a:pPr algn="just">
              <a:buFont typeface="Wingdings" pitchFamily="2" charset="2"/>
              <a:buChar char="Ø"/>
            </a:pPr>
            <a:r>
              <a:rPr lang="ru-RU" sz="6600" b="1" dirty="0" smtClean="0">
                <a:latin typeface="+mj-lt"/>
              </a:rPr>
              <a:t>Формирование  у детей целостного образа окружающего мира в рамках проекта «</a:t>
            </a:r>
            <a:r>
              <a:rPr lang="ru-RU" sz="6600" b="1" dirty="0" smtClean="0"/>
              <a:t>Деревья и кустарники наших лесов</a:t>
            </a:r>
            <a:r>
              <a:rPr lang="ru-RU" sz="6600" b="1" dirty="0" smtClean="0">
                <a:latin typeface="+mj-lt"/>
              </a:rPr>
              <a:t>»</a:t>
            </a:r>
          </a:p>
          <a:p>
            <a:pPr algn="just">
              <a:buFont typeface="Wingdings" pitchFamily="2" charset="2"/>
              <a:buChar char="Ø"/>
            </a:pPr>
            <a:r>
              <a:rPr lang="ru-RU" sz="6600" b="1" dirty="0" smtClean="0"/>
              <a:t>Привлечение родителей к совместной  с детьми исследовательской, проектной, продуктивной деятельности в детском саду и дома, способствующей возникновению познавательной активности ребёнка.</a:t>
            </a:r>
            <a:endParaRPr lang="ru-RU" sz="6600" b="1" dirty="0" smtClean="0">
              <a:solidFill>
                <a:srgbClr val="0033CC"/>
              </a:solidFill>
              <a:latin typeface="+mj-lt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6600" b="1" dirty="0" smtClean="0">
                <a:latin typeface="+mj-lt"/>
              </a:rPr>
              <a:t>Создание продуктов детской творческой деятельности для итоговых мероприятий:     </a:t>
            </a:r>
          </a:p>
          <a:p>
            <a:pPr algn="just">
              <a:buNone/>
            </a:pPr>
            <a:r>
              <a:rPr lang="ru-RU" sz="6600" b="1" dirty="0" smtClean="0">
                <a:latin typeface="+mj-lt"/>
              </a:rPr>
              <a:t>        * выставки детских работ (тематические рисунки, аппликации, коллективное)     </a:t>
            </a:r>
          </a:p>
          <a:p>
            <a:pPr algn="just">
              <a:buNone/>
            </a:pPr>
            <a:r>
              <a:rPr lang="ru-RU" sz="6600" b="1" dirty="0" smtClean="0">
                <a:latin typeface="+mj-lt"/>
              </a:rPr>
              <a:t>        * индивидуальные книжки-раскраски «Деревья и кустарники»</a:t>
            </a:r>
          </a:p>
          <a:p>
            <a:pPr algn="just">
              <a:buNone/>
            </a:pPr>
            <a:r>
              <a:rPr lang="ru-RU" sz="6600" b="1" dirty="0" smtClean="0">
                <a:latin typeface="+mj-lt"/>
              </a:rPr>
              <a:t>        * альбом «Мои впечатления» с рисунками детей по теме «</a:t>
            </a:r>
            <a:r>
              <a:rPr lang="ru-RU" sz="6600" b="1" dirty="0" smtClean="0"/>
              <a:t>Деревья и кустарники наших лесов</a:t>
            </a:r>
            <a:r>
              <a:rPr lang="ru-RU" sz="6600" b="1" dirty="0" smtClean="0">
                <a:latin typeface="+mj-lt"/>
              </a:rPr>
              <a:t>» </a:t>
            </a:r>
          </a:p>
          <a:p>
            <a:pPr algn="just">
              <a:buFont typeface="Wingdings" pitchFamily="2" charset="2"/>
              <a:buChar char="Ø"/>
            </a:pPr>
            <a:r>
              <a:rPr lang="ru-RU" sz="6600" b="1" dirty="0" smtClean="0">
                <a:latin typeface="+mj-lt"/>
              </a:rPr>
              <a:t>Создание дидактических игр и пособий на </a:t>
            </a:r>
            <a:r>
              <a:rPr lang="ru-RU" sz="6600" b="1" dirty="0" smtClean="0"/>
              <a:t>тему «Деревья и кустарники»,</a:t>
            </a:r>
            <a:r>
              <a:rPr lang="ru-RU" sz="6600" b="1" dirty="0" smtClean="0">
                <a:latin typeface="+mj-lt"/>
              </a:rPr>
              <a:t> рекомендаций по их использованию для родителей и специалистов детского сада.</a:t>
            </a:r>
          </a:p>
          <a:p>
            <a:pPr algn="just">
              <a:buFont typeface="Wingdings" pitchFamily="2" charset="2"/>
              <a:buChar char="v"/>
            </a:pPr>
            <a:r>
              <a:rPr lang="ru-RU" sz="6600" b="1" dirty="0" smtClean="0">
                <a:solidFill>
                  <a:srgbClr val="FF0000"/>
                </a:solidFill>
                <a:latin typeface="Arial Black" pitchFamily="34" charset="0"/>
              </a:rPr>
              <a:t>Итоговые мероприятия проекта - </a:t>
            </a:r>
            <a:r>
              <a:rPr lang="ru-RU" sz="6600" b="1" dirty="0" smtClean="0">
                <a:latin typeface="Arial Black" pitchFamily="34" charset="0"/>
              </a:rPr>
              <a:t>вечера взаимодействия детей подготовительной группы с ФФНР, родителей, специалистов  детского сада) :</a:t>
            </a:r>
            <a:r>
              <a:rPr lang="ru-RU" sz="6600" b="1" dirty="0" smtClean="0">
                <a:solidFill>
                  <a:srgbClr val="FF0000"/>
                </a:solidFill>
              </a:rPr>
              <a:t> </a:t>
            </a:r>
            <a:r>
              <a:rPr lang="ru-RU" sz="6600" b="1" dirty="0" smtClean="0">
                <a:solidFill>
                  <a:srgbClr val="FF0000"/>
                </a:solidFill>
                <a:latin typeface="Arial Black" pitchFamily="34" charset="0"/>
              </a:rPr>
              <a:t>досуг  «Путешествие в лес»</a:t>
            </a:r>
            <a:endParaRPr lang="ru-RU" sz="6600" dirty="0" smtClean="0">
              <a:solidFill>
                <a:srgbClr val="0000FF"/>
              </a:solidFill>
              <a:latin typeface="Arial Black" pitchFamily="34" charset="0"/>
            </a:endParaRPr>
          </a:p>
          <a:p>
            <a:pPr>
              <a:buNone/>
            </a:pPr>
            <a:r>
              <a:rPr lang="ru-RU" sz="6600" b="1" dirty="0" smtClean="0">
                <a:solidFill>
                  <a:srgbClr val="0000FF"/>
                </a:solidFill>
                <a:latin typeface="+mj-lt"/>
              </a:rPr>
              <a:t/>
            </a:r>
            <a:br>
              <a:rPr lang="ru-RU" sz="6600" b="1" dirty="0" smtClean="0">
                <a:solidFill>
                  <a:srgbClr val="0000FF"/>
                </a:solidFill>
                <a:latin typeface="+mj-lt"/>
              </a:rPr>
            </a:br>
            <a:endParaRPr lang="ru-RU" sz="6600" b="1" dirty="0" smtClean="0">
              <a:solidFill>
                <a:srgbClr val="0000FF"/>
              </a:solidFill>
              <a:latin typeface="+mj-lt"/>
            </a:endParaRPr>
          </a:p>
          <a:p>
            <a:pPr>
              <a:buFont typeface="Wingdings" pitchFamily="2" charset="2"/>
              <a:buChar char="Ø"/>
            </a:pPr>
            <a:endParaRPr lang="en-US" sz="6600" b="1" dirty="0" smtClean="0"/>
          </a:p>
          <a:p>
            <a:pPr>
              <a:buNone/>
            </a:pPr>
            <a:r>
              <a:rPr lang="ru-RU" sz="6600" b="1" dirty="0" smtClean="0"/>
              <a:t> </a:t>
            </a:r>
            <a:endParaRPr lang="ru-RU" sz="6600" b="1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648072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0033CC"/>
                </a:solidFill>
                <a:latin typeface="Arial Black" pitchFamily="34" charset="0"/>
              </a:rPr>
              <a:t>Цель  проекта:</a:t>
            </a:r>
            <a:endParaRPr lang="ru-RU" sz="3200" dirty="0">
              <a:solidFill>
                <a:srgbClr val="0033CC"/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168046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ru-RU" dirty="0" smtClean="0"/>
              <a:t> </a:t>
            </a:r>
            <a:r>
              <a:rPr lang="ru-RU" b="1" dirty="0" smtClean="0"/>
              <a:t>Расширить представления о многообразии растительного мира. </a:t>
            </a:r>
          </a:p>
          <a:p>
            <a:pPr algn="just">
              <a:buFont typeface="Wingdings" pitchFamily="2" charset="2"/>
              <a:buChar char="v"/>
            </a:pPr>
            <a:r>
              <a:rPr lang="ru-RU" b="1" dirty="0" smtClean="0"/>
              <a:t>Формировать умение классифицировать деревья.</a:t>
            </a:r>
          </a:p>
          <a:p>
            <a:pPr algn="just">
              <a:buFont typeface="Wingdings" pitchFamily="2" charset="2"/>
              <a:buChar char="v"/>
            </a:pPr>
            <a:r>
              <a:rPr lang="ru-RU" b="1" dirty="0" smtClean="0"/>
              <a:t> Обобщение и систематизация представлений у детей об изменениях, происходящих в жизни деревьев и кустарников осенью.  </a:t>
            </a:r>
          </a:p>
          <a:p>
            <a:pPr algn="just">
              <a:buFont typeface="Wingdings" pitchFamily="2" charset="2"/>
              <a:buChar char="v"/>
            </a:pPr>
            <a:r>
              <a:rPr lang="ru-RU" b="1" dirty="0" smtClean="0"/>
              <a:t>Создание проекта.</a:t>
            </a:r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363272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 smtClean="0">
                <a:solidFill>
                  <a:srgbClr val="0033CC"/>
                </a:solidFill>
                <a:latin typeface="Arial Black" pitchFamily="34" charset="0"/>
              </a:rPr>
              <a:t>Задачи проекта:</a:t>
            </a:r>
            <a:endParaRPr lang="ru-RU" sz="3200" dirty="0">
              <a:solidFill>
                <a:srgbClr val="0033CC"/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785794"/>
            <a:ext cx="8712968" cy="5357850"/>
          </a:xfrm>
        </p:spPr>
        <p:txBody>
          <a:bodyPr>
            <a:normAutofit fontScale="47500" lnSpcReduction="20000"/>
          </a:bodyPr>
          <a:lstStyle/>
          <a:p>
            <a:pPr marL="514350" indent="-514350">
              <a:buFont typeface="+mj-lt"/>
              <a:buAutoNum type="arabicPeriod"/>
            </a:pPr>
            <a:endParaRPr lang="ru-RU" b="1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ru-RU" sz="3400" b="1" dirty="0" smtClean="0"/>
              <a:t>Обобщение и систематизация знаний детей по данной теме.</a:t>
            </a:r>
          </a:p>
          <a:p>
            <a:pPr marL="514350" indent="-514350" algn="just">
              <a:buFont typeface="+mj-lt"/>
              <a:buAutoNum type="arabicPeriod"/>
            </a:pPr>
            <a:endParaRPr lang="ru-RU" sz="3400" b="1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ru-RU" sz="3400" b="1" dirty="0" smtClean="0"/>
              <a:t>Продолжать коррекцию речи  и других психических функций детей с опорой на требования коррекционной программы для дошкольников с фонетико-фонематическим  недоразвитием речи с учётом индивидуальных особенностей каждого ребёнка.</a:t>
            </a:r>
          </a:p>
          <a:p>
            <a:pPr marL="514350" indent="-514350" algn="just">
              <a:buFont typeface="+mj-lt"/>
              <a:buAutoNum type="arabicPeriod"/>
            </a:pPr>
            <a:endParaRPr lang="ru-RU" sz="3400" b="1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ru-RU" sz="3400" b="1" dirty="0" smtClean="0"/>
              <a:t>Расширение, обобщение активизация и актуализация словаря по теме «Деревья и кустарники осенью». Закрепление знаний деревьев и кустарников, их строение, внешние признаки.</a:t>
            </a:r>
          </a:p>
          <a:p>
            <a:pPr marL="514350" indent="-514350" algn="just">
              <a:buFont typeface="+mj-lt"/>
              <a:buAutoNum type="arabicPeriod"/>
            </a:pPr>
            <a:endParaRPr lang="ru-RU" sz="3400" b="1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ru-RU" sz="3400" b="1" dirty="0" smtClean="0"/>
              <a:t>Развивать творческие способности и </a:t>
            </a:r>
            <a:r>
              <a:rPr lang="ru-RU" sz="3400" b="1" dirty="0" err="1" smtClean="0"/>
              <a:t>креативные</a:t>
            </a:r>
            <a:r>
              <a:rPr lang="ru-RU" sz="3400" b="1" dirty="0" smtClean="0"/>
              <a:t> возможности  каждого ребёнка с помощью формирования у детей практических навыков  в развитии связной речи</a:t>
            </a:r>
            <a:r>
              <a:rPr lang="en-US" sz="3400" b="1" dirty="0" smtClean="0"/>
              <a:t> </a:t>
            </a:r>
            <a:r>
              <a:rPr lang="ru-RU" sz="3400" b="1" dirty="0" smtClean="0"/>
              <a:t> и других психических функций, умений  по различным видам </a:t>
            </a:r>
            <a:r>
              <a:rPr lang="ru-RU" sz="3400" b="1" dirty="0" err="1" smtClean="0"/>
              <a:t>изодеятельности</a:t>
            </a:r>
            <a:r>
              <a:rPr lang="ru-RU" sz="3400" b="1" dirty="0" smtClean="0"/>
              <a:t>.</a:t>
            </a:r>
          </a:p>
          <a:p>
            <a:pPr marL="514350" indent="-514350" algn="just">
              <a:buFont typeface="+mj-lt"/>
              <a:buAutoNum type="arabicPeriod"/>
            </a:pPr>
            <a:endParaRPr lang="ru-RU" sz="3400" b="1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ru-RU" sz="3400" b="1" dirty="0" smtClean="0"/>
              <a:t>Вызывать потребность внимательно и бережно относится к природе, развивая наблюдательность и интерес  к окружающему, прививать чувство единения с природой, ответственности за свои поступки. </a:t>
            </a:r>
          </a:p>
          <a:p>
            <a:pPr marL="514350" indent="-514350" algn="just">
              <a:buFont typeface="+mj-lt"/>
              <a:buAutoNum type="arabicPeriod"/>
            </a:pPr>
            <a:endParaRPr lang="ru-RU" sz="3400" b="1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ru-RU" sz="3400" b="1" dirty="0" smtClean="0"/>
              <a:t>Используя консультативно - рекомендательные мероприятия, вызвать у родителей  желание принимать активное участие в коррекционно-педагогическом процессе, </a:t>
            </a:r>
          </a:p>
          <a:p>
            <a:pPr marL="514350" indent="-514350" algn="just">
              <a:buNone/>
            </a:pPr>
            <a:r>
              <a:rPr lang="ru-RU" sz="3400" b="1" dirty="0" smtClean="0"/>
              <a:t>            сформировать понимание необходимости систематической помощи ребёнку в преодолении нарушения речи и развитии психических функций.</a:t>
            </a:r>
          </a:p>
          <a:p>
            <a:pPr marL="514350" indent="-514350">
              <a:buFont typeface="+mj-lt"/>
              <a:buAutoNum type="arabicPeriod"/>
            </a:pPr>
            <a:endParaRPr lang="ru-RU" sz="3400" b="1" dirty="0" smtClean="0"/>
          </a:p>
          <a:p>
            <a:pPr marL="514350" indent="-514350">
              <a:buFont typeface="+mj-lt"/>
              <a:buAutoNum type="arabicPeriod"/>
            </a:pPr>
            <a:endParaRPr lang="ru-RU" b="1" dirty="0" smtClean="0"/>
          </a:p>
          <a:p>
            <a:pPr marL="514350" indent="-514350">
              <a:buFont typeface="+mj-lt"/>
              <a:buAutoNum type="arabicPeriod"/>
            </a:pPr>
            <a:endParaRPr lang="ru-RU" b="1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792088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rgbClr val="0033CC"/>
                </a:solidFill>
                <a:latin typeface="Arial Black" pitchFamily="34" charset="0"/>
              </a:rPr>
              <a:t>Направления образовательной работы при реализации проекта</a:t>
            </a:r>
            <a:endParaRPr lang="ru-RU" sz="2400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pic>
        <p:nvPicPr>
          <p:cNvPr id="5" name="Содержимое 3" descr="DSC0235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15816" y="2852936"/>
            <a:ext cx="3096345" cy="2376264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7" name="Прямоугольник 6"/>
          <p:cNvSpPr/>
          <p:nvPr/>
        </p:nvSpPr>
        <p:spPr>
          <a:xfrm>
            <a:off x="4860032" y="1988840"/>
            <a:ext cx="392293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Arial Black" pitchFamily="34" charset="0"/>
              </a:rPr>
              <a:t>СОЦИАЛЬНО-ЛИЧНОСТНОЕ РАЗВИТИЕ</a:t>
            </a:r>
            <a:endParaRPr lang="ru-RU" b="1" dirty="0">
              <a:latin typeface="Arial Black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79512" y="198884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smtClean="0">
                <a:latin typeface="Arial Black" pitchFamily="34" charset="0"/>
              </a:rPr>
              <a:t>ХУДОЖЕСТВЕННО-</a:t>
            </a:r>
          </a:p>
          <a:p>
            <a:r>
              <a:rPr lang="ru-RU" b="1" dirty="0" smtClean="0">
                <a:latin typeface="Arial Black" pitchFamily="34" charset="0"/>
              </a:rPr>
              <a:t>ЭСТЕТИЧЕСКОЕ РАЗВИТИЕ</a:t>
            </a:r>
            <a:endParaRPr lang="ru-RU" b="1" dirty="0">
              <a:latin typeface="Arial Black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51520" y="5661248"/>
            <a:ext cx="39196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atin typeface="Arial Black" pitchFamily="34" charset="0"/>
              </a:rPr>
              <a:t>ПОЗНАВАТЕЛЬНО-РЕЧЕВОЕ </a:t>
            </a:r>
          </a:p>
          <a:p>
            <a:r>
              <a:rPr lang="ru-RU" b="1" dirty="0" smtClean="0">
                <a:latin typeface="Arial Black" pitchFamily="34" charset="0"/>
              </a:rPr>
              <a:t>РАЗВИТИЕ</a:t>
            </a:r>
            <a:endParaRPr lang="ru-RU" b="1" dirty="0">
              <a:latin typeface="Arial Black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292080" y="5589240"/>
            <a:ext cx="35573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atin typeface="Arial Black" pitchFamily="34" charset="0"/>
              </a:rPr>
              <a:t>ФИЗИЧЕСКОЕ  РАЗВИТИЕ</a:t>
            </a:r>
            <a:endParaRPr lang="ru-RU" b="1" dirty="0">
              <a:latin typeface="Arial Black" pitchFamily="34" charset="0"/>
            </a:endParaRPr>
          </a:p>
        </p:txBody>
      </p:sp>
      <p:cxnSp>
        <p:nvCxnSpPr>
          <p:cNvPr id="14" name="Прямая со стрелкой 13"/>
          <p:cNvCxnSpPr/>
          <p:nvPr/>
        </p:nvCxnSpPr>
        <p:spPr>
          <a:xfrm>
            <a:off x="1331640" y="2708920"/>
            <a:ext cx="1368152" cy="1224136"/>
          </a:xfrm>
          <a:prstGeom prst="straightConnector1">
            <a:avLst/>
          </a:prstGeom>
          <a:ln w="571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5400000">
            <a:off x="6120172" y="2528900"/>
            <a:ext cx="1368152" cy="1152128"/>
          </a:xfrm>
          <a:prstGeom prst="straightConnector1">
            <a:avLst/>
          </a:prstGeom>
          <a:ln w="571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flipV="1">
            <a:off x="1763688" y="4941168"/>
            <a:ext cx="1368152" cy="648072"/>
          </a:xfrm>
          <a:prstGeom prst="straightConnector1">
            <a:avLst/>
          </a:prstGeom>
          <a:ln w="571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rot="10800000">
            <a:off x="5940152" y="4797152"/>
            <a:ext cx="1728192" cy="720080"/>
          </a:xfrm>
          <a:prstGeom prst="straightConnector1">
            <a:avLst/>
          </a:prstGeom>
          <a:ln w="571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881766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Технологическая карта проекта</a:t>
            </a:r>
            <a:endParaRPr lang="ru-RU" sz="2800" dirty="0">
              <a:solidFill>
                <a:schemeClr val="tx2">
                  <a:lumMod val="75000"/>
                </a:schemeClr>
              </a:solidFill>
              <a:latin typeface="Arial Black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0007595"/>
              </p:ext>
            </p:extLst>
          </p:nvPr>
        </p:nvGraphicFramePr>
        <p:xfrm>
          <a:off x="285720" y="214290"/>
          <a:ext cx="8501122" cy="649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0561"/>
                <a:gridCol w="4250561"/>
              </a:tblGrid>
              <a:tr h="33147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Содержание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Пояснение </a:t>
                      </a:r>
                      <a:endParaRPr lang="ru-RU" dirty="0"/>
                    </a:p>
                  </a:txBody>
                  <a:tcPr/>
                </a:tc>
              </a:tr>
              <a:tr h="331470">
                <a:tc>
                  <a:txBody>
                    <a:bodyPr/>
                    <a:lstStyle/>
                    <a:p>
                      <a:r>
                        <a:rPr lang="ru-RU" dirty="0" smtClean="0"/>
                        <a:t>Название проекта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«</a:t>
                      </a: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Деревья и кустарники наших лесов»</a:t>
                      </a:r>
                      <a:endParaRPr lang="ru-RU" dirty="0"/>
                    </a:p>
                  </a:txBody>
                  <a:tcPr/>
                </a:tc>
              </a:tr>
              <a:tr h="331470">
                <a:tc>
                  <a:txBody>
                    <a:bodyPr/>
                    <a:lstStyle/>
                    <a:p>
                      <a:r>
                        <a:rPr lang="ru-RU" dirty="0" smtClean="0"/>
                        <a:t>Тип проекта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Педагогический</a:t>
                      </a:r>
                      <a:endParaRPr lang="ru-RU" dirty="0"/>
                    </a:p>
                  </a:txBody>
                  <a:tcPr/>
                </a:tc>
              </a:tr>
              <a:tr h="828674">
                <a:tc>
                  <a:txBody>
                    <a:bodyPr/>
                    <a:lstStyle/>
                    <a:p>
                      <a:r>
                        <a:rPr lang="ru-RU" dirty="0" smtClean="0"/>
                        <a:t>Вид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Познавательный, информационный,</a:t>
                      </a:r>
                      <a:r>
                        <a:rPr lang="ru-RU" baseline="0" dirty="0" smtClean="0"/>
                        <a:t> исследовательский, творческий, игровой, групповой, краткосрочный</a:t>
                      </a:r>
                      <a:endParaRPr lang="ru-RU" dirty="0"/>
                    </a:p>
                  </a:txBody>
                  <a:tcPr/>
                </a:tc>
              </a:tr>
              <a:tr h="331470">
                <a:tc>
                  <a:txBody>
                    <a:bodyPr/>
                    <a:lstStyle/>
                    <a:p>
                      <a:r>
                        <a:rPr lang="ru-RU" dirty="0" smtClean="0"/>
                        <a:t>Образовательная</a:t>
                      </a:r>
                      <a:r>
                        <a:rPr lang="ru-RU" baseline="0" dirty="0" smtClean="0"/>
                        <a:t> область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Познание </a:t>
                      </a:r>
                      <a:endParaRPr lang="ru-RU" dirty="0"/>
                    </a:p>
                  </a:txBody>
                  <a:tcPr/>
                </a:tc>
              </a:tr>
              <a:tr h="331470">
                <a:tc>
                  <a:txBody>
                    <a:bodyPr/>
                    <a:lstStyle/>
                    <a:p>
                      <a:r>
                        <a:rPr lang="ru-RU" dirty="0" smtClean="0"/>
                        <a:t>Организатор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Воспитатели</a:t>
                      </a:r>
                      <a:endParaRPr lang="ru-RU" dirty="0"/>
                    </a:p>
                  </a:txBody>
                  <a:tcPr/>
                </a:tc>
              </a:tr>
              <a:tr h="828674">
                <a:tc>
                  <a:txBody>
                    <a:bodyPr/>
                    <a:lstStyle/>
                    <a:p>
                      <a:r>
                        <a:rPr lang="ru-RU" dirty="0" smtClean="0"/>
                        <a:t>Участники проекта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Педагоги,</a:t>
                      </a:r>
                      <a:r>
                        <a:rPr lang="ru-RU" baseline="0" dirty="0" smtClean="0"/>
                        <a:t> музыкальный руководитель, инструктор ФИЗО, учитель-логопед, дети, родители</a:t>
                      </a:r>
                      <a:endParaRPr lang="ru-RU" dirty="0"/>
                    </a:p>
                  </a:txBody>
                  <a:tcPr/>
                </a:tc>
              </a:tr>
              <a:tr h="331470">
                <a:tc>
                  <a:txBody>
                    <a:bodyPr/>
                    <a:lstStyle/>
                    <a:p>
                      <a:r>
                        <a:rPr lang="ru-RU" dirty="0" smtClean="0"/>
                        <a:t>Целевая группа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Воспитанники </a:t>
                      </a:r>
                      <a:r>
                        <a:rPr lang="ru-RU" dirty="0" smtClean="0"/>
                        <a:t>подготовительной </a:t>
                      </a:r>
                      <a:r>
                        <a:rPr lang="ru-RU" dirty="0" smtClean="0"/>
                        <a:t>группы</a:t>
                      </a:r>
                      <a:endParaRPr lang="ru-RU" dirty="0"/>
                    </a:p>
                  </a:txBody>
                  <a:tcPr/>
                </a:tc>
              </a:tr>
              <a:tr h="331470">
                <a:tc>
                  <a:txBody>
                    <a:bodyPr/>
                    <a:lstStyle/>
                    <a:p>
                      <a:r>
                        <a:rPr lang="ru-RU" dirty="0" smtClean="0"/>
                        <a:t>Сроки реализации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 5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baseline="0" dirty="0" smtClean="0"/>
                        <a:t>октября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smtClean="0"/>
                        <a:t>по 16 </a:t>
                      </a:r>
                      <a:r>
                        <a:rPr lang="ru-RU" dirty="0" smtClean="0"/>
                        <a:t>октября</a:t>
                      </a:r>
                      <a:endParaRPr lang="ru-RU" dirty="0"/>
                    </a:p>
                  </a:txBody>
                  <a:tcPr/>
                </a:tc>
              </a:tr>
              <a:tr h="1574481">
                <a:tc>
                  <a:txBody>
                    <a:bodyPr/>
                    <a:lstStyle/>
                    <a:p>
                      <a:r>
                        <a:rPr lang="ru-RU" dirty="0" smtClean="0"/>
                        <a:t>Основание для разработки проекта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v"/>
                      </a:pPr>
                      <a:r>
                        <a:rPr lang="ru-RU" dirty="0" smtClean="0"/>
                        <a:t>Донести до сознания детей, что лес – наше богатство.</a:t>
                      </a:r>
                    </a:p>
                    <a:p>
                      <a:pPr>
                        <a:buFont typeface="Wingdings" pitchFamily="2" charset="2"/>
                        <a:buChar char="v"/>
                      </a:pPr>
                      <a:r>
                        <a:rPr lang="ru-RU" dirty="0" smtClean="0"/>
                        <a:t>Развивать интерес  к родной природе, желание больше узнать об особенностях своего края, о природном разнообразии страны.</a:t>
                      </a:r>
                      <a:endParaRPr lang="ru-RU" dirty="0"/>
                    </a:p>
                  </a:txBody>
                  <a:tcPr/>
                </a:tc>
              </a:tr>
              <a:tr h="33147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361</TotalTime>
  <Words>835</Words>
  <Application>Microsoft Office PowerPoint</Application>
  <PresentationFormat>Экран (4:3)</PresentationFormat>
  <Paragraphs>129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 Краткосрочный проект в подготовительной группе с ФФНР в рамках реализации образовательной области «Познание»</vt:lpstr>
      <vt:lpstr>.</vt:lpstr>
      <vt:lpstr>   Обоснование темы проекта «Деревья и кустарники наших лесов»  </vt:lpstr>
      <vt:lpstr>Причина создания новых форм взаимодействия с семьями детей, посещающих речевую группу.</vt:lpstr>
      <vt:lpstr>Планирование проекта</vt:lpstr>
      <vt:lpstr>Цель  проекта:</vt:lpstr>
      <vt:lpstr>Задачи проекта:</vt:lpstr>
      <vt:lpstr>Направления образовательной работы при реализации проекта</vt:lpstr>
      <vt:lpstr>Технологическая карта проекта</vt:lpstr>
      <vt:lpstr>Организация работы по теме проекта </vt:lpstr>
      <vt:lpstr>«СИСТЕМНАЯ  ПАУТИНКА» (ШАБЛОН ПЛАНИРОВАНИЯ ДЕЯТЕЛЬНОСТИ  ПО ПРОЕКТУ ДЛЯ ДЕТЕЙ И ВЗРОСЛЫХ)</vt:lpstr>
      <vt:lpstr>Презентация PowerPoint</vt:lpstr>
      <vt:lpstr>   Спасибо за внимание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ВЕЧЕРОВ  ВЗАИМОДЕЙСТВИЯ   ДЕТЕЙ С НАРУШЕНИЯМИ РЕЧИ,  РОДИТЕЛЕЙ И СПЕЦИАЛИСТОВ  ДЕТСКОГО САДА  КОРРЕКЦИОННОЙ НАПРАВЛЕННОСТИ</dc:title>
  <dc:creator>lena</dc:creator>
  <cp:lastModifiedBy>Яковлев</cp:lastModifiedBy>
  <cp:revision>68</cp:revision>
  <dcterms:created xsi:type="dcterms:W3CDTF">2012-01-07T15:23:58Z</dcterms:created>
  <dcterms:modified xsi:type="dcterms:W3CDTF">2013-11-11T14:31:38Z</dcterms:modified>
</cp:coreProperties>
</file>